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5.jpg" ContentType="image/jpeg"/>
  <Override PartName="/ppt/media/image6.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1" r:id="rId3"/>
    <p:sldId id="262" r:id="rId4"/>
  </p:sldIdLst>
  <p:sldSz cx="10058400" cy="7772400"/>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5" autoAdjust="0"/>
    <p:restoredTop sz="94660"/>
  </p:normalViewPr>
  <p:slideViewPr>
    <p:cSldViewPr>
      <p:cViewPr varScale="1">
        <p:scale>
          <a:sx n="91" d="100"/>
          <a:sy n="91" d="100"/>
        </p:scale>
        <p:origin x="2304" y="84"/>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80" y="114300"/>
            <a:ext cx="10058019" cy="2095220"/>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787908" y="2146810"/>
            <a:ext cx="8482583" cy="562610"/>
          </a:xfrm>
          <a:prstGeom prst="rect">
            <a:avLst/>
          </a:prstGeom>
        </p:spPr>
        <p:txBody>
          <a:bodyPr wrap="square" lIns="0" tIns="0" rIns="0" bIns="0">
            <a:spAutoFit/>
          </a:bodyPr>
          <a:lstStyle>
            <a:lvl1pPr>
              <a:defRPr sz="3500" b="1" i="0">
                <a:solidFill>
                  <a:srgbClr val="005CAA"/>
                </a:solidFill>
                <a:latin typeface="Century Gothic"/>
                <a:cs typeface="Century Gothic"/>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50" b="1" i="0">
                <a:solidFill>
                  <a:schemeClr val="bg1"/>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50" b="1" i="0">
                <a:solidFill>
                  <a:schemeClr val="bg1"/>
                </a:solidFill>
                <a:latin typeface="Century Gothic"/>
                <a:cs typeface="Century Gothic"/>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50" b="1" i="0">
                <a:solidFill>
                  <a:schemeClr val="bg1"/>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28955" y="271424"/>
            <a:ext cx="7800489" cy="918844"/>
          </a:xfrm>
          <a:prstGeom prst="rect">
            <a:avLst/>
          </a:prstGeom>
        </p:spPr>
        <p:txBody>
          <a:bodyPr wrap="square" lIns="0" tIns="0" rIns="0" bIns="0">
            <a:spAutoFit/>
          </a:bodyPr>
          <a:lstStyle>
            <a:lvl1pPr>
              <a:defRPr sz="3850" b="1" i="0">
                <a:solidFill>
                  <a:schemeClr val="bg1"/>
                </a:solidFill>
                <a:latin typeface="Century Gothic"/>
                <a:cs typeface="Century Gothic"/>
              </a:defRPr>
            </a:lvl1pPr>
          </a:lstStyle>
          <a:p>
            <a:endParaRPr/>
          </a:p>
        </p:txBody>
      </p:sp>
      <p:sp>
        <p:nvSpPr>
          <p:cNvPr id="3" name="Holder 3"/>
          <p:cNvSpPr>
            <a:spLocks noGrp="1"/>
          </p:cNvSpPr>
          <p:nvPr>
            <p:ph type="body" idx="1"/>
          </p:nvPr>
        </p:nvSpPr>
        <p:spPr>
          <a:xfrm>
            <a:off x="1684722" y="1477059"/>
            <a:ext cx="6688955" cy="387794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5240" rIns="0" bIns="0" rtlCol="0">
            <a:spAutoFit/>
          </a:bodyPr>
          <a:lstStyle/>
          <a:p>
            <a:pPr marL="2870200">
              <a:lnSpc>
                <a:spcPct val="100000"/>
              </a:lnSpc>
              <a:spcBef>
                <a:spcPts val="120"/>
              </a:spcBef>
            </a:pPr>
            <a:r>
              <a:rPr dirty="0"/>
              <a:t>EMPLOYEE</a:t>
            </a:r>
            <a:r>
              <a:rPr spc="-100" dirty="0"/>
              <a:t> </a:t>
            </a:r>
            <a:r>
              <a:rPr dirty="0"/>
              <a:t>RECOGNITIONS</a:t>
            </a:r>
          </a:p>
        </p:txBody>
      </p:sp>
      <p:sp>
        <p:nvSpPr>
          <p:cNvPr id="3" name="object 3"/>
          <p:cNvSpPr txBox="1"/>
          <p:nvPr/>
        </p:nvSpPr>
        <p:spPr>
          <a:xfrm>
            <a:off x="7861044" y="2988818"/>
            <a:ext cx="1816356" cy="316753"/>
          </a:xfrm>
          <a:prstGeom prst="rect">
            <a:avLst/>
          </a:prstGeom>
        </p:spPr>
        <p:txBody>
          <a:bodyPr vert="horz" wrap="square" lIns="0" tIns="16510" rIns="0" bIns="0" rtlCol="0">
            <a:spAutoFit/>
          </a:bodyPr>
          <a:lstStyle/>
          <a:p>
            <a:pPr marL="12700">
              <a:lnSpc>
                <a:spcPct val="100000"/>
              </a:lnSpc>
              <a:spcBef>
                <a:spcPts val="130"/>
              </a:spcBef>
            </a:pPr>
            <a:r>
              <a:rPr lang="en-US" sz="1950" spc="5">
                <a:solidFill>
                  <a:srgbClr val="005CAA"/>
                </a:solidFill>
                <a:latin typeface="Century Gothic"/>
                <a:cs typeface="Century Gothic"/>
              </a:rPr>
              <a:t>October </a:t>
            </a:r>
            <a:r>
              <a:rPr sz="1950" spc="10" dirty="0">
                <a:solidFill>
                  <a:srgbClr val="005CAA"/>
                </a:solidFill>
                <a:latin typeface="Century Gothic"/>
                <a:cs typeface="Century Gothic"/>
              </a:rPr>
              <a:t>202</a:t>
            </a:r>
            <a:r>
              <a:rPr lang="en-US" sz="1950" spc="10" dirty="0">
                <a:solidFill>
                  <a:srgbClr val="005CAA"/>
                </a:solidFill>
                <a:latin typeface="Century Gothic"/>
                <a:cs typeface="Century Gothic"/>
              </a:rPr>
              <a:t>6</a:t>
            </a:r>
            <a:endParaRPr sz="1950" dirty="0">
              <a:latin typeface="Century Gothic"/>
              <a:cs typeface="Century Gothic"/>
            </a:endParaRPr>
          </a:p>
        </p:txBody>
      </p:sp>
      <p:sp>
        <p:nvSpPr>
          <p:cNvPr id="4" name="object 4"/>
          <p:cNvSpPr/>
          <p:nvPr/>
        </p:nvSpPr>
        <p:spPr>
          <a:xfrm>
            <a:off x="0" y="3065932"/>
            <a:ext cx="6791706" cy="4293113"/>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3091433" y="3708653"/>
            <a:ext cx="3073400" cy="3038475"/>
          </a:xfrm>
          <a:custGeom>
            <a:avLst/>
            <a:gdLst/>
            <a:ahLst/>
            <a:cxnLst/>
            <a:rect l="l" t="t" r="r" b="b"/>
            <a:pathLst>
              <a:path w="3073400" h="3038475">
                <a:moveTo>
                  <a:pt x="1536953" y="0"/>
                </a:moveTo>
                <a:lnTo>
                  <a:pt x="1615439" y="1523"/>
                </a:lnTo>
                <a:lnTo>
                  <a:pt x="1693926" y="7619"/>
                </a:lnTo>
                <a:lnTo>
                  <a:pt x="1770888" y="17525"/>
                </a:lnTo>
                <a:lnTo>
                  <a:pt x="1819217" y="25531"/>
                </a:lnTo>
                <a:lnTo>
                  <a:pt x="1867022" y="35024"/>
                </a:lnTo>
                <a:lnTo>
                  <a:pt x="1914278" y="45978"/>
                </a:lnTo>
                <a:lnTo>
                  <a:pt x="1960960" y="58369"/>
                </a:lnTo>
                <a:lnTo>
                  <a:pt x="2007042" y="72170"/>
                </a:lnTo>
                <a:lnTo>
                  <a:pt x="2052501" y="87357"/>
                </a:lnTo>
                <a:lnTo>
                  <a:pt x="2097311" y="103905"/>
                </a:lnTo>
                <a:lnTo>
                  <a:pt x="2141446" y="121787"/>
                </a:lnTo>
                <a:lnTo>
                  <a:pt x="2184884" y="140980"/>
                </a:lnTo>
                <a:lnTo>
                  <a:pt x="2227597" y="161456"/>
                </a:lnTo>
                <a:lnTo>
                  <a:pt x="2269562" y="183191"/>
                </a:lnTo>
                <a:lnTo>
                  <a:pt x="2310754" y="206161"/>
                </a:lnTo>
                <a:lnTo>
                  <a:pt x="2351148" y="230338"/>
                </a:lnTo>
                <a:lnTo>
                  <a:pt x="2390718" y="255698"/>
                </a:lnTo>
                <a:lnTo>
                  <a:pt x="2429441" y="282216"/>
                </a:lnTo>
                <a:lnTo>
                  <a:pt x="2467290" y="309867"/>
                </a:lnTo>
                <a:lnTo>
                  <a:pt x="2504242" y="338624"/>
                </a:lnTo>
                <a:lnTo>
                  <a:pt x="2540271" y="368463"/>
                </a:lnTo>
                <a:lnTo>
                  <a:pt x="2575352" y="399358"/>
                </a:lnTo>
                <a:lnTo>
                  <a:pt x="2609461" y="431284"/>
                </a:lnTo>
                <a:lnTo>
                  <a:pt x="2642573" y="464216"/>
                </a:lnTo>
                <a:lnTo>
                  <a:pt x="2674662" y="498128"/>
                </a:lnTo>
                <a:lnTo>
                  <a:pt x="2705705" y="532996"/>
                </a:lnTo>
                <a:lnTo>
                  <a:pt x="2735675" y="568792"/>
                </a:lnTo>
                <a:lnTo>
                  <a:pt x="2764548" y="605494"/>
                </a:lnTo>
                <a:lnTo>
                  <a:pt x="2792300" y="643074"/>
                </a:lnTo>
                <a:lnTo>
                  <a:pt x="2818904" y="681507"/>
                </a:lnTo>
                <a:lnTo>
                  <a:pt x="2844338" y="720770"/>
                </a:lnTo>
                <a:lnTo>
                  <a:pt x="2868574" y="760835"/>
                </a:lnTo>
                <a:lnTo>
                  <a:pt x="2891590" y="801677"/>
                </a:lnTo>
                <a:lnTo>
                  <a:pt x="2913359" y="843272"/>
                </a:lnTo>
                <a:lnTo>
                  <a:pt x="2933857" y="885594"/>
                </a:lnTo>
                <a:lnTo>
                  <a:pt x="2953058" y="928618"/>
                </a:lnTo>
                <a:lnTo>
                  <a:pt x="2970939" y="972318"/>
                </a:lnTo>
                <a:lnTo>
                  <a:pt x="2987475" y="1016669"/>
                </a:lnTo>
                <a:lnTo>
                  <a:pt x="3002639" y="1061645"/>
                </a:lnTo>
                <a:lnTo>
                  <a:pt x="3016408" y="1107222"/>
                </a:lnTo>
                <a:lnTo>
                  <a:pt x="3028756" y="1153374"/>
                </a:lnTo>
                <a:lnTo>
                  <a:pt x="3039659" y="1200076"/>
                </a:lnTo>
                <a:lnTo>
                  <a:pt x="3049092" y="1247302"/>
                </a:lnTo>
                <a:lnTo>
                  <a:pt x="3057029" y="1295026"/>
                </a:lnTo>
                <a:lnTo>
                  <a:pt x="3063446" y="1343225"/>
                </a:lnTo>
                <a:lnTo>
                  <a:pt x="3068319" y="1391872"/>
                </a:lnTo>
                <a:lnTo>
                  <a:pt x="3071622" y="1440941"/>
                </a:lnTo>
                <a:lnTo>
                  <a:pt x="3073146" y="1518665"/>
                </a:lnTo>
                <a:lnTo>
                  <a:pt x="3071622" y="1597152"/>
                </a:lnTo>
                <a:lnTo>
                  <a:pt x="3068290" y="1646041"/>
                </a:lnTo>
                <a:lnTo>
                  <a:pt x="3063416" y="1694488"/>
                </a:lnTo>
                <a:lnTo>
                  <a:pt x="3057025" y="1742471"/>
                </a:lnTo>
                <a:lnTo>
                  <a:pt x="3049142" y="1789966"/>
                </a:lnTo>
                <a:lnTo>
                  <a:pt x="3039790" y="1836948"/>
                </a:lnTo>
                <a:lnTo>
                  <a:pt x="3028994" y="1883395"/>
                </a:lnTo>
                <a:lnTo>
                  <a:pt x="3016778" y="1929282"/>
                </a:lnTo>
                <a:lnTo>
                  <a:pt x="3003167" y="1974585"/>
                </a:lnTo>
                <a:lnTo>
                  <a:pt x="2988186" y="2019283"/>
                </a:lnTo>
                <a:lnTo>
                  <a:pt x="2971859" y="2063350"/>
                </a:lnTo>
                <a:lnTo>
                  <a:pt x="2954210" y="2106762"/>
                </a:lnTo>
                <a:lnTo>
                  <a:pt x="2935264" y="2149497"/>
                </a:lnTo>
                <a:lnTo>
                  <a:pt x="2915046" y="2191531"/>
                </a:lnTo>
                <a:lnTo>
                  <a:pt x="2893579" y="2232840"/>
                </a:lnTo>
                <a:lnTo>
                  <a:pt x="2870888" y="2273401"/>
                </a:lnTo>
                <a:lnTo>
                  <a:pt x="2846998" y="2313189"/>
                </a:lnTo>
                <a:lnTo>
                  <a:pt x="2821933" y="2352181"/>
                </a:lnTo>
                <a:lnTo>
                  <a:pt x="2795717" y="2390354"/>
                </a:lnTo>
                <a:lnTo>
                  <a:pt x="2768376" y="2427683"/>
                </a:lnTo>
                <a:lnTo>
                  <a:pt x="2739933" y="2464146"/>
                </a:lnTo>
                <a:lnTo>
                  <a:pt x="2710413" y="2499718"/>
                </a:lnTo>
                <a:lnTo>
                  <a:pt x="2679841" y="2534376"/>
                </a:lnTo>
                <a:lnTo>
                  <a:pt x="2648240" y="2568097"/>
                </a:lnTo>
                <a:lnTo>
                  <a:pt x="2615636" y="2600856"/>
                </a:lnTo>
                <a:lnTo>
                  <a:pt x="2582052" y="2632630"/>
                </a:lnTo>
                <a:lnTo>
                  <a:pt x="2547514" y="2663395"/>
                </a:lnTo>
                <a:lnTo>
                  <a:pt x="2512046" y="2693128"/>
                </a:lnTo>
                <a:lnTo>
                  <a:pt x="2475671" y="2721805"/>
                </a:lnTo>
                <a:lnTo>
                  <a:pt x="2438416" y="2749403"/>
                </a:lnTo>
                <a:lnTo>
                  <a:pt x="2400303" y="2775897"/>
                </a:lnTo>
                <a:lnTo>
                  <a:pt x="2361358" y="2801265"/>
                </a:lnTo>
                <a:lnTo>
                  <a:pt x="2321605" y="2825482"/>
                </a:lnTo>
                <a:lnTo>
                  <a:pt x="2281069" y="2848524"/>
                </a:lnTo>
                <a:lnTo>
                  <a:pt x="2239774" y="2870369"/>
                </a:lnTo>
                <a:lnTo>
                  <a:pt x="2197744" y="2890993"/>
                </a:lnTo>
                <a:lnTo>
                  <a:pt x="2155003" y="2910371"/>
                </a:lnTo>
                <a:lnTo>
                  <a:pt x="2111577" y="2928481"/>
                </a:lnTo>
                <a:lnTo>
                  <a:pt x="2067490" y="2945298"/>
                </a:lnTo>
                <a:lnTo>
                  <a:pt x="2022767" y="2960799"/>
                </a:lnTo>
                <a:lnTo>
                  <a:pt x="1977430" y="2974961"/>
                </a:lnTo>
                <a:lnTo>
                  <a:pt x="1931507" y="2987759"/>
                </a:lnTo>
                <a:lnTo>
                  <a:pt x="1885019" y="2999171"/>
                </a:lnTo>
                <a:lnTo>
                  <a:pt x="1837993" y="3009171"/>
                </a:lnTo>
                <a:lnTo>
                  <a:pt x="1790452" y="3017738"/>
                </a:lnTo>
                <a:lnTo>
                  <a:pt x="1742422" y="3024846"/>
                </a:lnTo>
                <a:lnTo>
                  <a:pt x="1693926" y="3030474"/>
                </a:lnTo>
                <a:lnTo>
                  <a:pt x="1615439" y="3036570"/>
                </a:lnTo>
                <a:lnTo>
                  <a:pt x="1536954" y="3038094"/>
                </a:lnTo>
                <a:lnTo>
                  <a:pt x="1457706" y="3036570"/>
                </a:lnTo>
                <a:lnTo>
                  <a:pt x="1379220" y="3030474"/>
                </a:lnTo>
                <a:lnTo>
                  <a:pt x="1330478" y="3024818"/>
                </a:lnTo>
                <a:lnTo>
                  <a:pt x="1282193" y="3017659"/>
                </a:lnTo>
                <a:lnTo>
                  <a:pt x="1234390" y="3009021"/>
                </a:lnTo>
                <a:lnTo>
                  <a:pt x="1187095" y="2998928"/>
                </a:lnTo>
                <a:lnTo>
                  <a:pt x="1140334" y="2987404"/>
                </a:lnTo>
                <a:lnTo>
                  <a:pt x="1094133" y="2974472"/>
                </a:lnTo>
                <a:lnTo>
                  <a:pt x="1048516" y="2960155"/>
                </a:lnTo>
                <a:lnTo>
                  <a:pt x="1003511" y="2944478"/>
                </a:lnTo>
                <a:lnTo>
                  <a:pt x="959142" y="2927465"/>
                </a:lnTo>
                <a:lnTo>
                  <a:pt x="915436" y="2909138"/>
                </a:lnTo>
                <a:lnTo>
                  <a:pt x="872419" y="2889523"/>
                </a:lnTo>
                <a:lnTo>
                  <a:pt x="830115" y="2868641"/>
                </a:lnTo>
                <a:lnTo>
                  <a:pt x="788551" y="2846518"/>
                </a:lnTo>
                <a:lnTo>
                  <a:pt x="747753" y="2823177"/>
                </a:lnTo>
                <a:lnTo>
                  <a:pt x="707747" y="2798641"/>
                </a:lnTo>
                <a:lnTo>
                  <a:pt x="668557" y="2772934"/>
                </a:lnTo>
                <a:lnTo>
                  <a:pt x="630210" y="2746081"/>
                </a:lnTo>
                <a:lnTo>
                  <a:pt x="592732" y="2718104"/>
                </a:lnTo>
                <a:lnTo>
                  <a:pt x="556149" y="2689028"/>
                </a:lnTo>
                <a:lnTo>
                  <a:pt x="520486" y="2658875"/>
                </a:lnTo>
                <a:lnTo>
                  <a:pt x="485768" y="2627671"/>
                </a:lnTo>
                <a:lnTo>
                  <a:pt x="452023" y="2595438"/>
                </a:lnTo>
                <a:lnTo>
                  <a:pt x="419275" y="2562201"/>
                </a:lnTo>
                <a:lnTo>
                  <a:pt x="387550" y="2527982"/>
                </a:lnTo>
                <a:lnTo>
                  <a:pt x="356874" y="2492806"/>
                </a:lnTo>
                <a:lnTo>
                  <a:pt x="327273" y="2456697"/>
                </a:lnTo>
                <a:lnTo>
                  <a:pt x="298773" y="2419677"/>
                </a:lnTo>
                <a:lnTo>
                  <a:pt x="271399" y="2381772"/>
                </a:lnTo>
                <a:lnTo>
                  <a:pt x="245177" y="2343004"/>
                </a:lnTo>
                <a:lnTo>
                  <a:pt x="220133" y="2303397"/>
                </a:lnTo>
                <a:lnTo>
                  <a:pt x="196292" y="2262975"/>
                </a:lnTo>
                <a:lnTo>
                  <a:pt x="173681" y="2221762"/>
                </a:lnTo>
                <a:lnTo>
                  <a:pt x="152325" y="2179781"/>
                </a:lnTo>
                <a:lnTo>
                  <a:pt x="132250" y="2137057"/>
                </a:lnTo>
                <a:lnTo>
                  <a:pt x="113482" y="2093612"/>
                </a:lnTo>
                <a:lnTo>
                  <a:pt x="96046" y="2049471"/>
                </a:lnTo>
                <a:lnTo>
                  <a:pt x="79968" y="2004657"/>
                </a:lnTo>
                <a:lnTo>
                  <a:pt x="65275" y="1959194"/>
                </a:lnTo>
                <a:lnTo>
                  <a:pt x="51991" y="1913105"/>
                </a:lnTo>
                <a:lnTo>
                  <a:pt x="40142" y="1866415"/>
                </a:lnTo>
                <a:lnTo>
                  <a:pt x="29755" y="1819148"/>
                </a:lnTo>
                <a:lnTo>
                  <a:pt x="20855" y="1771325"/>
                </a:lnTo>
                <a:lnTo>
                  <a:pt x="13468" y="1722973"/>
                </a:lnTo>
                <a:lnTo>
                  <a:pt x="7619" y="1674114"/>
                </a:lnTo>
                <a:lnTo>
                  <a:pt x="1523" y="1597152"/>
                </a:lnTo>
                <a:lnTo>
                  <a:pt x="0" y="1518666"/>
                </a:lnTo>
                <a:lnTo>
                  <a:pt x="687" y="1469711"/>
                </a:lnTo>
                <a:lnTo>
                  <a:pt x="2951" y="1421112"/>
                </a:lnTo>
                <a:lnTo>
                  <a:pt x="6767" y="1372892"/>
                </a:lnTo>
                <a:lnTo>
                  <a:pt x="12112" y="1325078"/>
                </a:lnTo>
                <a:lnTo>
                  <a:pt x="18961" y="1277695"/>
                </a:lnTo>
                <a:lnTo>
                  <a:pt x="27292" y="1230767"/>
                </a:lnTo>
                <a:lnTo>
                  <a:pt x="37080" y="1184320"/>
                </a:lnTo>
                <a:lnTo>
                  <a:pt x="48302" y="1138380"/>
                </a:lnTo>
                <a:lnTo>
                  <a:pt x="60934" y="1092972"/>
                </a:lnTo>
                <a:lnTo>
                  <a:pt x="74951" y="1048120"/>
                </a:lnTo>
                <a:lnTo>
                  <a:pt x="90331" y="1003851"/>
                </a:lnTo>
                <a:lnTo>
                  <a:pt x="107050" y="960189"/>
                </a:lnTo>
                <a:lnTo>
                  <a:pt x="125083" y="917160"/>
                </a:lnTo>
                <a:lnTo>
                  <a:pt x="144408" y="874789"/>
                </a:lnTo>
                <a:lnTo>
                  <a:pt x="165000" y="833101"/>
                </a:lnTo>
                <a:lnTo>
                  <a:pt x="186835" y="792122"/>
                </a:lnTo>
                <a:lnTo>
                  <a:pt x="209890" y="751876"/>
                </a:lnTo>
                <a:lnTo>
                  <a:pt x="234141" y="712390"/>
                </a:lnTo>
                <a:lnTo>
                  <a:pt x="259564" y="673687"/>
                </a:lnTo>
                <a:lnTo>
                  <a:pt x="286135" y="635795"/>
                </a:lnTo>
                <a:lnTo>
                  <a:pt x="313832" y="598737"/>
                </a:lnTo>
                <a:lnTo>
                  <a:pt x="342629" y="562540"/>
                </a:lnTo>
                <a:lnTo>
                  <a:pt x="372503" y="527227"/>
                </a:lnTo>
                <a:lnTo>
                  <a:pt x="403431" y="492826"/>
                </a:lnTo>
                <a:lnTo>
                  <a:pt x="435388" y="459360"/>
                </a:lnTo>
                <a:lnTo>
                  <a:pt x="468352" y="426856"/>
                </a:lnTo>
                <a:lnTo>
                  <a:pt x="502297" y="395338"/>
                </a:lnTo>
                <a:lnTo>
                  <a:pt x="537201" y="364831"/>
                </a:lnTo>
                <a:lnTo>
                  <a:pt x="573039" y="335362"/>
                </a:lnTo>
                <a:lnTo>
                  <a:pt x="609788" y="306955"/>
                </a:lnTo>
                <a:lnTo>
                  <a:pt x="647425" y="279636"/>
                </a:lnTo>
                <a:lnTo>
                  <a:pt x="685924" y="253429"/>
                </a:lnTo>
                <a:lnTo>
                  <a:pt x="725263" y="228360"/>
                </a:lnTo>
                <a:lnTo>
                  <a:pt x="765418" y="204455"/>
                </a:lnTo>
                <a:lnTo>
                  <a:pt x="806365" y="181738"/>
                </a:lnTo>
                <a:lnTo>
                  <a:pt x="848080" y="160235"/>
                </a:lnTo>
                <a:lnTo>
                  <a:pt x="890540" y="139971"/>
                </a:lnTo>
                <a:lnTo>
                  <a:pt x="933720" y="120972"/>
                </a:lnTo>
                <a:lnTo>
                  <a:pt x="977597" y="103262"/>
                </a:lnTo>
                <a:lnTo>
                  <a:pt x="1022148" y="86867"/>
                </a:lnTo>
                <a:lnTo>
                  <a:pt x="1067348" y="71812"/>
                </a:lnTo>
                <a:lnTo>
                  <a:pt x="1113174" y="58123"/>
                </a:lnTo>
                <a:lnTo>
                  <a:pt x="1159601" y="45824"/>
                </a:lnTo>
                <a:lnTo>
                  <a:pt x="1206607" y="34942"/>
                </a:lnTo>
                <a:lnTo>
                  <a:pt x="1254167" y="25500"/>
                </a:lnTo>
                <a:lnTo>
                  <a:pt x="1302257" y="17526"/>
                </a:lnTo>
                <a:lnTo>
                  <a:pt x="1379219" y="7620"/>
                </a:lnTo>
                <a:lnTo>
                  <a:pt x="1457705" y="1524"/>
                </a:lnTo>
                <a:lnTo>
                  <a:pt x="1536953" y="0"/>
                </a:lnTo>
                <a:close/>
              </a:path>
            </a:pathLst>
          </a:custGeom>
          <a:ln w="20955">
            <a:solidFill>
              <a:srgbClr val="6EA844"/>
            </a:solidFill>
          </a:ln>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B56BA7-3E0E-583D-C2EC-F24194B5E77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F7ECC5C-F3DA-FFA5-8417-DA89A6733D57}"/>
              </a:ext>
            </a:extLst>
          </p:cNvPr>
          <p:cNvSpPr/>
          <p:nvPr/>
        </p:nvSpPr>
        <p:spPr>
          <a:xfrm>
            <a:off x="381" y="0"/>
            <a:ext cx="10058019" cy="1510283"/>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FF183F2F-8BDE-9891-B738-AC5A90EFF3CA}"/>
              </a:ext>
            </a:extLst>
          </p:cNvPr>
          <p:cNvSpPr txBox="1"/>
          <p:nvPr/>
        </p:nvSpPr>
        <p:spPr>
          <a:xfrm>
            <a:off x="2091371" y="6861937"/>
            <a:ext cx="6366829" cy="419346"/>
          </a:xfrm>
          <a:prstGeom prst="rect">
            <a:avLst/>
          </a:prstGeom>
        </p:spPr>
        <p:txBody>
          <a:bodyPr vert="horz" wrap="square" lIns="0" tIns="11430" rIns="0" bIns="0" rtlCol="0">
            <a:spAutoFit/>
          </a:bodyPr>
          <a:lstStyle/>
          <a:p>
            <a:pPr marL="12700">
              <a:lnSpc>
                <a:spcPct val="100000"/>
              </a:lnSpc>
              <a:spcBef>
                <a:spcPts val="90"/>
              </a:spcBef>
            </a:pPr>
            <a:r>
              <a:rPr sz="2650" b="1" spc="-10" dirty="0">
                <a:latin typeface="Century Gothic"/>
                <a:cs typeface="Century Gothic"/>
              </a:rPr>
              <a:t>Thank </a:t>
            </a:r>
            <a:r>
              <a:rPr lang="en-US" sz="2650" b="1" spc="-10" dirty="0">
                <a:latin typeface="Century Gothic"/>
                <a:cs typeface="Century Gothic"/>
              </a:rPr>
              <a:t>Y</a:t>
            </a:r>
            <a:r>
              <a:rPr sz="2650" b="1" spc="-10" dirty="0">
                <a:latin typeface="Century Gothic"/>
                <a:cs typeface="Century Gothic"/>
              </a:rPr>
              <a:t>ou, </a:t>
            </a:r>
            <a:r>
              <a:rPr lang="en-US" sz="2650" b="1" spc="-10" dirty="0">
                <a:latin typeface="Century Gothic"/>
                <a:cs typeface="Century Gothic"/>
              </a:rPr>
              <a:t>Robert,</a:t>
            </a:r>
            <a:r>
              <a:rPr sz="2650" b="1" spc="-10" dirty="0">
                <a:latin typeface="Century Gothic"/>
                <a:cs typeface="Century Gothic"/>
              </a:rPr>
              <a:t> for </a:t>
            </a:r>
            <a:r>
              <a:rPr lang="en-US" sz="2650" b="1" spc="-10" dirty="0">
                <a:latin typeface="Century Gothic"/>
                <a:cs typeface="Century Gothic"/>
              </a:rPr>
              <a:t>Y</a:t>
            </a:r>
            <a:r>
              <a:rPr sz="2650" b="1" spc="-10" dirty="0">
                <a:latin typeface="Century Gothic"/>
                <a:cs typeface="Century Gothic"/>
              </a:rPr>
              <a:t>our</a:t>
            </a:r>
            <a:r>
              <a:rPr sz="2650" b="1" spc="-254" dirty="0">
                <a:latin typeface="Century Gothic"/>
                <a:cs typeface="Century Gothic"/>
              </a:rPr>
              <a:t> </a:t>
            </a:r>
            <a:r>
              <a:rPr lang="en-US" sz="2650" b="1" spc="-10" dirty="0">
                <a:latin typeface="Century Gothic"/>
                <a:cs typeface="Century Gothic"/>
              </a:rPr>
              <a:t>S</a:t>
            </a:r>
            <a:r>
              <a:rPr sz="2650" b="1" spc="-10" dirty="0">
                <a:latin typeface="Century Gothic"/>
                <a:cs typeface="Century Gothic"/>
              </a:rPr>
              <a:t>ervice!</a:t>
            </a:r>
            <a:endParaRPr sz="2650" dirty="0">
              <a:latin typeface="Century Gothic"/>
              <a:cs typeface="Century Gothic"/>
            </a:endParaRPr>
          </a:p>
        </p:txBody>
      </p:sp>
      <p:sp>
        <p:nvSpPr>
          <p:cNvPr id="4" name="object 4">
            <a:extLst>
              <a:ext uri="{FF2B5EF4-FFF2-40B4-BE49-F238E27FC236}">
                <a16:creationId xmlns:a16="http://schemas.microsoft.com/office/drawing/2014/main" id="{1B12AAF3-C3B1-404D-57C0-ACE23347FFF2}"/>
              </a:ext>
            </a:extLst>
          </p:cNvPr>
          <p:cNvSpPr/>
          <p:nvPr/>
        </p:nvSpPr>
        <p:spPr>
          <a:xfrm>
            <a:off x="499109" y="696468"/>
            <a:ext cx="2020061" cy="536448"/>
          </a:xfrm>
          <a:prstGeom prst="rect">
            <a:avLst/>
          </a:prstGeom>
          <a:blipFill>
            <a:blip r:embed="rId3" cstate="print"/>
            <a:stretch>
              <a:fillRect/>
            </a:stretch>
          </a:blipFill>
        </p:spPr>
        <p:txBody>
          <a:bodyPr wrap="square" lIns="0" tIns="0" rIns="0" bIns="0" rtlCol="0"/>
          <a:lstStyle/>
          <a:p>
            <a:endParaRPr/>
          </a:p>
        </p:txBody>
      </p:sp>
      <p:sp>
        <p:nvSpPr>
          <p:cNvPr id="5" name="object 5">
            <a:extLst>
              <a:ext uri="{FF2B5EF4-FFF2-40B4-BE49-F238E27FC236}">
                <a16:creationId xmlns:a16="http://schemas.microsoft.com/office/drawing/2014/main" id="{88B81B36-4B5C-5EBE-D617-16E1FAD3A9B4}"/>
              </a:ext>
            </a:extLst>
          </p:cNvPr>
          <p:cNvSpPr txBox="1">
            <a:spLocks noGrp="1"/>
          </p:cNvSpPr>
          <p:nvPr>
            <p:ph type="title"/>
          </p:nvPr>
        </p:nvSpPr>
        <p:spPr>
          <a:prstGeom prst="rect">
            <a:avLst/>
          </a:prstGeom>
        </p:spPr>
        <p:txBody>
          <a:bodyPr vert="horz" wrap="square" lIns="0" tIns="12700" rIns="0" bIns="0" rtlCol="0">
            <a:spAutoFit/>
          </a:bodyPr>
          <a:lstStyle/>
          <a:p>
            <a:pPr marL="2811145">
              <a:lnSpc>
                <a:spcPct val="100000"/>
              </a:lnSpc>
              <a:spcBef>
                <a:spcPts val="100"/>
              </a:spcBef>
            </a:pPr>
            <a:r>
              <a:rPr lang="en-US" dirty="0"/>
              <a:t>Roberto Navarro</a:t>
            </a:r>
            <a:endParaRPr dirty="0"/>
          </a:p>
          <a:p>
            <a:pPr marL="2811145">
              <a:lnSpc>
                <a:spcPct val="100000"/>
              </a:lnSpc>
              <a:spcBef>
                <a:spcPts val="65"/>
              </a:spcBef>
            </a:pPr>
            <a:r>
              <a:rPr lang="en-US" sz="1950" spc="10" dirty="0"/>
              <a:t>Facility &amp; Vehicle Cleaner</a:t>
            </a:r>
            <a:endParaRPr sz="1950" dirty="0"/>
          </a:p>
        </p:txBody>
      </p:sp>
      <p:sp>
        <p:nvSpPr>
          <p:cNvPr id="6" name="object 6">
            <a:extLst>
              <a:ext uri="{FF2B5EF4-FFF2-40B4-BE49-F238E27FC236}">
                <a16:creationId xmlns:a16="http://schemas.microsoft.com/office/drawing/2014/main" id="{87E8AE9B-C308-A9B0-3854-EC664E355347}"/>
              </a:ext>
            </a:extLst>
          </p:cNvPr>
          <p:cNvSpPr txBox="1"/>
          <p:nvPr/>
        </p:nvSpPr>
        <p:spPr>
          <a:xfrm>
            <a:off x="3810000" y="1461692"/>
            <a:ext cx="5791200" cy="4774384"/>
          </a:xfrm>
          <a:prstGeom prst="rect">
            <a:avLst/>
          </a:prstGeom>
        </p:spPr>
        <p:txBody>
          <a:bodyPr vert="horz" wrap="square" lIns="0" tIns="288290" rIns="0" bIns="0" rtlCol="0">
            <a:spAutoFit/>
          </a:bodyPr>
          <a:lstStyle/>
          <a:p>
            <a:pPr marL="12700">
              <a:lnSpc>
                <a:spcPct val="100000"/>
              </a:lnSpc>
              <a:spcBef>
                <a:spcPts val="125"/>
              </a:spcBef>
            </a:pPr>
            <a:r>
              <a:rPr lang="en-US" sz="3050" b="1" spc="254" dirty="0">
                <a:solidFill>
                  <a:srgbClr val="0070C0"/>
                </a:solidFill>
                <a:latin typeface="Century Gothic"/>
                <a:cs typeface="Century Gothic"/>
              </a:rPr>
              <a:t>5-Year</a:t>
            </a:r>
            <a:r>
              <a:rPr lang="en-US" sz="3050" b="1" spc="-320" dirty="0">
                <a:solidFill>
                  <a:srgbClr val="0070C0"/>
                </a:solidFill>
                <a:latin typeface="Century Gothic"/>
                <a:cs typeface="Century Gothic"/>
              </a:rPr>
              <a:t> </a:t>
            </a:r>
            <a:r>
              <a:rPr lang="en-US" sz="3050" b="1" spc="5" dirty="0">
                <a:solidFill>
                  <a:srgbClr val="0070C0"/>
                </a:solidFill>
                <a:latin typeface="Century Gothic"/>
                <a:cs typeface="Century Gothic"/>
              </a:rPr>
              <a:t>Service</a:t>
            </a:r>
            <a:r>
              <a:rPr lang="en-US" sz="3050" b="1" spc="-335" dirty="0">
                <a:solidFill>
                  <a:srgbClr val="0070C0"/>
                </a:solidFill>
                <a:latin typeface="Century Gothic"/>
                <a:cs typeface="Century Gothic"/>
              </a:rPr>
              <a:t> </a:t>
            </a:r>
            <a:r>
              <a:rPr lang="en-US" sz="3050" b="1" spc="5" dirty="0">
                <a:solidFill>
                  <a:srgbClr val="0070C0"/>
                </a:solidFill>
                <a:latin typeface="Century Gothic"/>
                <a:cs typeface="Century Gothic"/>
              </a:rPr>
              <a:t>Award</a:t>
            </a:r>
          </a:p>
          <a:p>
            <a:pPr marL="12700">
              <a:lnSpc>
                <a:spcPct val="100000"/>
              </a:lnSpc>
              <a:spcBef>
                <a:spcPts val="125"/>
              </a:spcBef>
            </a:pPr>
            <a:endParaRPr lang="en-US" sz="500" dirty="0">
              <a:solidFill>
                <a:srgbClr val="0070C0"/>
              </a:solidFill>
              <a:latin typeface="Century Gothic"/>
              <a:cs typeface="Century Gothic"/>
            </a:endParaRPr>
          </a:p>
          <a:p>
            <a:r>
              <a:rPr lang="en-US" sz="1500" dirty="0">
                <a:latin typeface="Century Gothic" panose="020B0502020202020204" pitchFamily="34" charset="0"/>
              </a:rPr>
              <a:t>Robert Navarro began his career with us on October 3, 2021, as a Facility &amp; Vehicle Cleaner-Sanitizer. Since then, he has become an important part of our team and someone we can always count on.</a:t>
            </a:r>
          </a:p>
          <a:p>
            <a:r>
              <a:rPr lang="en-US" sz="1500" dirty="0">
                <a:latin typeface="Century Gothic" panose="020B0502020202020204" pitchFamily="34" charset="0"/>
              </a:rPr>
              <a:t>Robert plays an important role in keeping our facility and demand response vehicles clean, safe, and well-maintained.</a:t>
            </a:r>
          </a:p>
          <a:p>
            <a:r>
              <a:rPr lang="en-US" sz="1500" dirty="0">
                <a:latin typeface="Century Gothic" panose="020B0502020202020204" pitchFamily="34" charset="0"/>
              </a:rPr>
              <a:t>He consistently goes above and beyond what is expected of him. Robert approaches his work with pride and takes satisfaction in knowing that what he does contributes to the success of our team.</a:t>
            </a:r>
          </a:p>
          <a:p>
            <a:r>
              <a:rPr lang="en-US" sz="1500" dirty="0">
                <a:latin typeface="Century Gothic" panose="020B0502020202020204" pitchFamily="34" charset="0"/>
              </a:rPr>
              <a:t>Robert is eager to learn and grow. He appreciates opportunities to participate in training and is always willing to learn something new.</a:t>
            </a:r>
          </a:p>
          <a:p>
            <a:r>
              <a:rPr lang="en-US" sz="1500" dirty="0">
                <a:latin typeface="Century Gothic" panose="020B0502020202020204" pitchFamily="34" charset="0"/>
              </a:rPr>
              <a:t>Outside of work, Robert enjoys spending time with his family.</a:t>
            </a:r>
          </a:p>
          <a:p>
            <a:r>
              <a:rPr lang="en-US" sz="1500" dirty="0">
                <a:latin typeface="Century Gothic" panose="020B0502020202020204" pitchFamily="34" charset="0"/>
              </a:rPr>
              <a:t>One of his favorite activities is painting with his daughter, creating special memories together and enjoying time as a family. </a:t>
            </a:r>
          </a:p>
        </p:txBody>
      </p:sp>
      <p:pic>
        <p:nvPicPr>
          <p:cNvPr id="9" name="Picture 8">
            <a:extLst>
              <a:ext uri="{FF2B5EF4-FFF2-40B4-BE49-F238E27FC236}">
                <a16:creationId xmlns:a16="http://schemas.microsoft.com/office/drawing/2014/main" id="{A20314ED-E974-FCD6-3F8A-ABAA5CAC68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670" y="2379822"/>
            <a:ext cx="2795157" cy="372687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7250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E76010-F48C-10EC-D148-3A32B022961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4B385C8-5E80-A867-344B-AED680BBD197}"/>
              </a:ext>
            </a:extLst>
          </p:cNvPr>
          <p:cNvSpPr/>
          <p:nvPr/>
        </p:nvSpPr>
        <p:spPr>
          <a:xfrm>
            <a:off x="381" y="0"/>
            <a:ext cx="10058019" cy="1510283"/>
          </a:xfrm>
          <a:prstGeom prst="rect">
            <a:avLst/>
          </a:prstGeom>
          <a:blipFill>
            <a:blip r:embed="rId2" cstate="print"/>
            <a:stretch>
              <a:fillRect/>
            </a:stretch>
          </a:blipFill>
        </p:spPr>
        <p:txBody>
          <a:bodyPr wrap="square" lIns="0" tIns="0" rIns="0" bIns="0" rtlCol="0"/>
          <a:lstStyle/>
          <a:p>
            <a:endParaRPr/>
          </a:p>
        </p:txBody>
      </p:sp>
      <p:sp>
        <p:nvSpPr>
          <p:cNvPr id="3" name="object 3">
            <a:extLst>
              <a:ext uri="{FF2B5EF4-FFF2-40B4-BE49-F238E27FC236}">
                <a16:creationId xmlns:a16="http://schemas.microsoft.com/office/drawing/2014/main" id="{D69CE505-0B47-B2FE-F0AD-35A35B464027}"/>
              </a:ext>
            </a:extLst>
          </p:cNvPr>
          <p:cNvSpPr txBox="1"/>
          <p:nvPr/>
        </p:nvSpPr>
        <p:spPr>
          <a:xfrm>
            <a:off x="2091371" y="6861937"/>
            <a:ext cx="6366829" cy="419346"/>
          </a:xfrm>
          <a:prstGeom prst="rect">
            <a:avLst/>
          </a:prstGeom>
        </p:spPr>
        <p:txBody>
          <a:bodyPr vert="horz" wrap="square" lIns="0" tIns="11430" rIns="0" bIns="0" rtlCol="0">
            <a:spAutoFit/>
          </a:bodyPr>
          <a:lstStyle/>
          <a:p>
            <a:pPr marL="12700">
              <a:lnSpc>
                <a:spcPct val="100000"/>
              </a:lnSpc>
              <a:spcBef>
                <a:spcPts val="90"/>
              </a:spcBef>
            </a:pPr>
            <a:r>
              <a:rPr sz="2650" b="1" spc="-10" dirty="0">
                <a:latin typeface="Century Gothic"/>
                <a:cs typeface="Century Gothic"/>
              </a:rPr>
              <a:t>Thank </a:t>
            </a:r>
            <a:r>
              <a:rPr lang="en-US" sz="2650" b="1" spc="-10" dirty="0">
                <a:latin typeface="Century Gothic"/>
                <a:cs typeface="Century Gothic"/>
              </a:rPr>
              <a:t>Y</a:t>
            </a:r>
            <a:r>
              <a:rPr sz="2650" b="1" spc="-10" dirty="0">
                <a:latin typeface="Century Gothic"/>
                <a:cs typeface="Century Gothic"/>
              </a:rPr>
              <a:t>ou, </a:t>
            </a:r>
            <a:r>
              <a:rPr lang="en-US" sz="2650" b="1" spc="-10" dirty="0" err="1">
                <a:latin typeface="Century Gothic"/>
                <a:cs typeface="Century Gothic"/>
              </a:rPr>
              <a:t>Honorio</a:t>
            </a:r>
            <a:r>
              <a:rPr lang="en-US" sz="2650" b="1" spc="-10" dirty="0">
                <a:latin typeface="Century Gothic"/>
                <a:cs typeface="Century Gothic"/>
              </a:rPr>
              <a:t>,</a:t>
            </a:r>
            <a:r>
              <a:rPr sz="2650" b="1" spc="-10" dirty="0">
                <a:latin typeface="Century Gothic"/>
                <a:cs typeface="Century Gothic"/>
              </a:rPr>
              <a:t> for </a:t>
            </a:r>
            <a:r>
              <a:rPr lang="en-US" sz="2650" b="1" spc="-10" dirty="0">
                <a:latin typeface="Century Gothic"/>
                <a:cs typeface="Century Gothic"/>
              </a:rPr>
              <a:t>Y</a:t>
            </a:r>
            <a:r>
              <a:rPr sz="2650" b="1" spc="-10" dirty="0">
                <a:latin typeface="Century Gothic"/>
                <a:cs typeface="Century Gothic"/>
              </a:rPr>
              <a:t>our</a:t>
            </a:r>
            <a:r>
              <a:rPr sz="2650" b="1" spc="-254" dirty="0">
                <a:latin typeface="Century Gothic"/>
                <a:cs typeface="Century Gothic"/>
              </a:rPr>
              <a:t> </a:t>
            </a:r>
            <a:r>
              <a:rPr lang="en-US" sz="2650" b="1" spc="-10" dirty="0">
                <a:latin typeface="Century Gothic"/>
                <a:cs typeface="Century Gothic"/>
              </a:rPr>
              <a:t>S</a:t>
            </a:r>
            <a:r>
              <a:rPr sz="2650" b="1" spc="-10" dirty="0">
                <a:latin typeface="Century Gothic"/>
                <a:cs typeface="Century Gothic"/>
              </a:rPr>
              <a:t>ervice!</a:t>
            </a:r>
            <a:endParaRPr sz="2650" dirty="0">
              <a:latin typeface="Century Gothic"/>
              <a:cs typeface="Century Gothic"/>
            </a:endParaRPr>
          </a:p>
        </p:txBody>
      </p:sp>
      <p:sp>
        <p:nvSpPr>
          <p:cNvPr id="4" name="object 4">
            <a:extLst>
              <a:ext uri="{FF2B5EF4-FFF2-40B4-BE49-F238E27FC236}">
                <a16:creationId xmlns:a16="http://schemas.microsoft.com/office/drawing/2014/main" id="{859753C2-8151-8884-75B7-0243491B7C06}"/>
              </a:ext>
            </a:extLst>
          </p:cNvPr>
          <p:cNvSpPr/>
          <p:nvPr/>
        </p:nvSpPr>
        <p:spPr>
          <a:xfrm>
            <a:off x="499109" y="696468"/>
            <a:ext cx="2020061" cy="536448"/>
          </a:xfrm>
          <a:prstGeom prst="rect">
            <a:avLst/>
          </a:prstGeom>
          <a:blipFill>
            <a:blip r:embed="rId3" cstate="print"/>
            <a:stretch>
              <a:fillRect/>
            </a:stretch>
          </a:blipFill>
        </p:spPr>
        <p:txBody>
          <a:bodyPr wrap="square" lIns="0" tIns="0" rIns="0" bIns="0" rtlCol="0"/>
          <a:lstStyle/>
          <a:p>
            <a:endParaRPr/>
          </a:p>
        </p:txBody>
      </p:sp>
      <p:sp>
        <p:nvSpPr>
          <p:cNvPr id="5" name="object 5">
            <a:extLst>
              <a:ext uri="{FF2B5EF4-FFF2-40B4-BE49-F238E27FC236}">
                <a16:creationId xmlns:a16="http://schemas.microsoft.com/office/drawing/2014/main" id="{EDD4429F-4C15-AF0F-FAE2-6413D47EBDA3}"/>
              </a:ext>
            </a:extLst>
          </p:cNvPr>
          <p:cNvSpPr txBox="1">
            <a:spLocks noGrp="1"/>
          </p:cNvSpPr>
          <p:nvPr>
            <p:ph type="title"/>
          </p:nvPr>
        </p:nvSpPr>
        <p:spPr>
          <a:prstGeom prst="rect">
            <a:avLst/>
          </a:prstGeom>
        </p:spPr>
        <p:txBody>
          <a:bodyPr vert="horz" wrap="square" lIns="0" tIns="12700" rIns="0" bIns="0" rtlCol="0">
            <a:spAutoFit/>
          </a:bodyPr>
          <a:lstStyle/>
          <a:p>
            <a:pPr marL="2811145">
              <a:lnSpc>
                <a:spcPct val="100000"/>
              </a:lnSpc>
              <a:spcBef>
                <a:spcPts val="100"/>
              </a:spcBef>
            </a:pPr>
            <a:r>
              <a:rPr lang="en-US" dirty="0" err="1"/>
              <a:t>Honorio</a:t>
            </a:r>
            <a:r>
              <a:rPr lang="en-US" dirty="0"/>
              <a:t> Navarro</a:t>
            </a:r>
            <a:endParaRPr dirty="0"/>
          </a:p>
          <a:p>
            <a:pPr marL="2811145">
              <a:lnSpc>
                <a:spcPct val="100000"/>
              </a:lnSpc>
              <a:spcBef>
                <a:spcPts val="65"/>
              </a:spcBef>
            </a:pPr>
            <a:r>
              <a:rPr lang="en-US" sz="1950" spc="10" dirty="0"/>
              <a:t>Service Worker I</a:t>
            </a:r>
            <a:endParaRPr sz="1950" dirty="0"/>
          </a:p>
        </p:txBody>
      </p:sp>
      <p:sp>
        <p:nvSpPr>
          <p:cNvPr id="6" name="object 6">
            <a:extLst>
              <a:ext uri="{FF2B5EF4-FFF2-40B4-BE49-F238E27FC236}">
                <a16:creationId xmlns:a16="http://schemas.microsoft.com/office/drawing/2014/main" id="{C342F4F5-36D7-9280-2204-8E1B4B8F996C}"/>
              </a:ext>
            </a:extLst>
          </p:cNvPr>
          <p:cNvSpPr txBox="1"/>
          <p:nvPr/>
        </p:nvSpPr>
        <p:spPr>
          <a:xfrm>
            <a:off x="3810000" y="1461692"/>
            <a:ext cx="5791200" cy="4841069"/>
          </a:xfrm>
          <a:prstGeom prst="rect">
            <a:avLst/>
          </a:prstGeom>
        </p:spPr>
        <p:txBody>
          <a:bodyPr vert="horz" wrap="square" lIns="0" tIns="288290" rIns="0" bIns="0" rtlCol="0">
            <a:spAutoFit/>
          </a:bodyPr>
          <a:lstStyle/>
          <a:p>
            <a:pPr marL="12700">
              <a:lnSpc>
                <a:spcPct val="100000"/>
              </a:lnSpc>
              <a:spcBef>
                <a:spcPts val="125"/>
              </a:spcBef>
            </a:pPr>
            <a:r>
              <a:rPr lang="en-US" sz="3050" b="1" spc="254" dirty="0">
                <a:solidFill>
                  <a:srgbClr val="0070C0"/>
                </a:solidFill>
                <a:latin typeface="Century Gothic"/>
                <a:cs typeface="Century Gothic"/>
              </a:rPr>
              <a:t>5-Year</a:t>
            </a:r>
            <a:r>
              <a:rPr lang="en-US" sz="3050" b="1" spc="-320" dirty="0">
                <a:solidFill>
                  <a:srgbClr val="0070C0"/>
                </a:solidFill>
                <a:latin typeface="Century Gothic"/>
                <a:cs typeface="Century Gothic"/>
              </a:rPr>
              <a:t> </a:t>
            </a:r>
            <a:r>
              <a:rPr lang="en-US" sz="3050" b="1" spc="5" dirty="0">
                <a:solidFill>
                  <a:srgbClr val="0070C0"/>
                </a:solidFill>
                <a:latin typeface="Century Gothic"/>
                <a:cs typeface="Century Gothic"/>
              </a:rPr>
              <a:t>Service</a:t>
            </a:r>
            <a:r>
              <a:rPr lang="en-US" sz="3050" b="1" spc="-335" dirty="0">
                <a:solidFill>
                  <a:srgbClr val="0070C0"/>
                </a:solidFill>
                <a:latin typeface="Century Gothic"/>
                <a:cs typeface="Century Gothic"/>
              </a:rPr>
              <a:t> </a:t>
            </a:r>
            <a:r>
              <a:rPr lang="en-US" sz="3050" b="1" spc="5" dirty="0">
                <a:solidFill>
                  <a:srgbClr val="0070C0"/>
                </a:solidFill>
                <a:latin typeface="Century Gothic"/>
                <a:cs typeface="Century Gothic"/>
              </a:rPr>
              <a:t>Award</a:t>
            </a:r>
          </a:p>
          <a:p>
            <a:pPr marL="12700">
              <a:lnSpc>
                <a:spcPct val="100000"/>
              </a:lnSpc>
              <a:spcBef>
                <a:spcPts val="125"/>
              </a:spcBef>
            </a:pPr>
            <a:endParaRPr lang="en-US" sz="500" dirty="0">
              <a:solidFill>
                <a:srgbClr val="0070C0"/>
              </a:solidFill>
              <a:latin typeface="Century Gothic"/>
              <a:cs typeface="Century Gothic"/>
            </a:endParaRPr>
          </a:p>
          <a:p>
            <a:pPr marL="33655">
              <a:lnSpc>
                <a:spcPct val="100000"/>
              </a:lnSpc>
              <a:spcBef>
                <a:spcPts val="2460"/>
              </a:spcBef>
            </a:pPr>
            <a:r>
              <a:rPr lang="en-US" sz="1600" b="0" i="0" dirty="0">
                <a:solidFill>
                  <a:srgbClr val="4D4D4C"/>
                </a:solidFill>
                <a:effectLst/>
                <a:latin typeface="Century Gothic" panose="020B0502020202020204" pitchFamily="34" charset="0"/>
              </a:rPr>
              <a:t>Congratulations to </a:t>
            </a:r>
            <a:r>
              <a:rPr lang="en-US" sz="1600" b="0" i="0" dirty="0" err="1">
                <a:solidFill>
                  <a:srgbClr val="4D4D4C"/>
                </a:solidFill>
                <a:effectLst/>
                <a:latin typeface="Century Gothic" panose="020B0502020202020204" pitchFamily="34" charset="0"/>
              </a:rPr>
              <a:t>Honorio</a:t>
            </a:r>
            <a:r>
              <a:rPr lang="en-US" sz="1600" b="0" i="0" dirty="0">
                <a:solidFill>
                  <a:srgbClr val="4D4D4C"/>
                </a:solidFill>
                <a:effectLst/>
                <a:latin typeface="Century Gothic" panose="020B0502020202020204" pitchFamily="34" charset="0"/>
              </a:rPr>
              <a:t> on reaching 5 years of dedicated service with GCTD! Your hard work, commitment, and reliability help keep our fleet moving. </a:t>
            </a:r>
          </a:p>
          <a:p>
            <a:pPr marL="33655">
              <a:lnSpc>
                <a:spcPct val="100000"/>
              </a:lnSpc>
              <a:spcBef>
                <a:spcPts val="2460"/>
              </a:spcBef>
            </a:pPr>
            <a:r>
              <a:rPr lang="en-US" sz="1600" dirty="0" err="1">
                <a:solidFill>
                  <a:srgbClr val="4D4D4C"/>
                </a:solidFill>
                <a:latin typeface="Century Gothic" panose="020B0502020202020204" pitchFamily="34" charset="0"/>
              </a:rPr>
              <a:t>Honorio</a:t>
            </a:r>
            <a:r>
              <a:rPr lang="en-US" sz="1600" b="0" i="0" dirty="0">
                <a:solidFill>
                  <a:srgbClr val="4D4D4C"/>
                </a:solidFill>
                <a:effectLst/>
                <a:latin typeface="Century Gothic" panose="020B0502020202020204" pitchFamily="34" charset="0"/>
              </a:rPr>
              <a:t> always brings a positive attitude to work. Not known for his words, but more his actions, he leads by example. He is a true team player, always willing to step in and do whatever is needed. </a:t>
            </a:r>
          </a:p>
          <a:p>
            <a:pPr marL="33655">
              <a:lnSpc>
                <a:spcPct val="100000"/>
              </a:lnSpc>
              <a:spcBef>
                <a:spcPts val="2460"/>
              </a:spcBef>
            </a:pPr>
            <a:r>
              <a:rPr lang="en-US" sz="1600" b="0" i="0" dirty="0">
                <a:solidFill>
                  <a:srgbClr val="4D4D4C"/>
                </a:solidFill>
                <a:effectLst/>
                <a:latin typeface="Century Gothic" panose="020B0502020202020204" pitchFamily="34" charset="0"/>
              </a:rPr>
              <a:t>We’re glad to have </a:t>
            </a:r>
            <a:r>
              <a:rPr lang="en-US" sz="1600" b="0" i="0" dirty="0" err="1">
                <a:solidFill>
                  <a:srgbClr val="4D4D4C"/>
                </a:solidFill>
                <a:effectLst/>
                <a:latin typeface="Century Gothic" panose="020B0502020202020204" pitchFamily="34" charset="0"/>
              </a:rPr>
              <a:t>Honorio</a:t>
            </a:r>
            <a:r>
              <a:rPr lang="en-US" sz="1600" b="0" i="0" dirty="0">
                <a:solidFill>
                  <a:srgbClr val="4D4D4C"/>
                </a:solidFill>
                <a:effectLst/>
                <a:latin typeface="Century Gothic" panose="020B0502020202020204" pitchFamily="34" charset="0"/>
              </a:rPr>
              <a:t> as part of our maintenance team! </a:t>
            </a:r>
          </a:p>
          <a:p>
            <a:pPr marL="33655">
              <a:lnSpc>
                <a:spcPct val="100000"/>
              </a:lnSpc>
              <a:spcBef>
                <a:spcPts val="2460"/>
              </a:spcBef>
            </a:pPr>
            <a:r>
              <a:rPr lang="en-US" sz="1600" dirty="0">
                <a:latin typeface="Century Gothic" panose="020B0502020202020204" pitchFamily="34" charset="0"/>
                <a:cs typeface="Century Gothic"/>
              </a:rPr>
              <a:t>We appreciate your years of service and look forward to many more years of collaboration. </a:t>
            </a:r>
          </a:p>
        </p:txBody>
      </p:sp>
      <p:pic>
        <p:nvPicPr>
          <p:cNvPr id="9" name="Picture 8">
            <a:extLst>
              <a:ext uri="{FF2B5EF4-FFF2-40B4-BE49-F238E27FC236}">
                <a16:creationId xmlns:a16="http://schemas.microsoft.com/office/drawing/2014/main" id="{03EF724A-A963-44F5-A5FE-0D18CDDFDA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1670" y="2381685"/>
            <a:ext cx="2795157" cy="37231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41652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685</TotalTime>
  <Words>297</Words>
  <Application>Microsoft Office PowerPoint</Application>
  <PresentationFormat>Custom</PresentationFormat>
  <Paragraphs>22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Century Gothic</vt:lpstr>
      <vt:lpstr>Office Theme</vt:lpstr>
      <vt:lpstr>EMPLOYEE RECOGNITIONS</vt:lpstr>
      <vt:lpstr>Roberto Navarro Facility &amp; Vehicle Cleaner</vt:lpstr>
      <vt:lpstr>Honorio Navarro Service Worker 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Service Awards GCTD -November 2024</dc:title>
  <dc:creator>adelgado</dc:creator>
  <cp:lastModifiedBy>Lorne Henderson</cp:lastModifiedBy>
  <cp:revision>34</cp:revision>
  <cp:lastPrinted>2026-01-27T17:31:35Z</cp:lastPrinted>
  <dcterms:created xsi:type="dcterms:W3CDTF">2025-03-14T23:31:47Z</dcterms:created>
  <dcterms:modified xsi:type="dcterms:W3CDTF">2026-10-06T19:48:49Z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2024-11-05T00:00:00Z</vt:filetime>
  </property>
  <property fmtid="{D5CDD505-2E9C-101B-9397-08002B2CF9AE}" pid="3" name="Creator">
    <vt:lpwstr>PScript5.dll Version 5.2.2</vt:lpwstr>
  </property>
  <property fmtid="{D5CDD505-2E9C-101B-9397-08002B2CF9AE}" pid="4" name="LastSaved">
    <vt:filetime>2025-03-14T00:00:00Z</vt:filetime>
  </property>
</Properties>
</file>