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3" r:id="rId2"/>
  </p:sldMasterIdLst>
  <p:notesMasterIdLst>
    <p:notesMasterId r:id="rId8"/>
  </p:notesMasterIdLst>
  <p:handoutMasterIdLst>
    <p:handoutMasterId r:id="rId9"/>
  </p:handoutMasterIdLst>
  <p:sldIdLst>
    <p:sldId id="287" r:id="rId3"/>
    <p:sldId id="380" r:id="rId4"/>
    <p:sldId id="411" r:id="rId5"/>
    <p:sldId id="412" r:id="rId6"/>
    <p:sldId id="286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DAA"/>
    <a:srgbClr val="70BA44"/>
    <a:srgbClr val="339933"/>
    <a:srgbClr val="10DEF4"/>
    <a:srgbClr val="CF2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83" autoAdjust="0"/>
    <p:restoredTop sz="86410" autoAdjust="0"/>
  </p:normalViewPr>
  <p:slideViewPr>
    <p:cSldViewPr>
      <p:cViewPr varScale="1">
        <p:scale>
          <a:sx n="98" d="100"/>
          <a:sy n="98" d="100"/>
        </p:scale>
        <p:origin x="175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46" y="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3038475" cy="465138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1" y="2"/>
            <a:ext cx="3038475" cy="465138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29677"/>
            <a:ext cx="3038475" cy="465138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1" y="8829677"/>
            <a:ext cx="3038475" cy="465138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7632F3F8-E636-4C44-BC3B-674214DAD1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5138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5138"/>
          </a:xfrm>
          <a:prstGeom prst="rect">
            <a:avLst/>
          </a:prstGeom>
        </p:spPr>
        <p:txBody>
          <a:bodyPr vert="horz" lIns="90562" tIns="45281" rIns="90562" bIns="45281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62" tIns="45281" rIns="90562" bIns="4528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6431"/>
            <a:ext cx="5608320" cy="4183063"/>
          </a:xfrm>
          <a:prstGeom prst="rect">
            <a:avLst/>
          </a:prstGeom>
        </p:spPr>
        <p:txBody>
          <a:bodyPr vert="horz" lIns="90562" tIns="45281" rIns="90562" bIns="452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7"/>
            <a:ext cx="3037840" cy="465138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677"/>
            <a:ext cx="3037840" cy="465138"/>
          </a:xfrm>
          <a:prstGeom prst="rect">
            <a:avLst/>
          </a:prstGeom>
        </p:spPr>
        <p:txBody>
          <a:bodyPr vert="horz" lIns="90562" tIns="45281" rIns="90562" bIns="45281" rtlCol="0" anchor="b"/>
          <a:lstStyle>
            <a:lvl1pPr algn="r">
              <a:defRPr sz="1200"/>
            </a:lvl1pPr>
          </a:lstStyle>
          <a:p>
            <a:fld id="{891DCA16-FD79-45E2-B885-9757E2CA61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DCA16-FD79-45E2-B885-9757E2CA610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DCA16-FD79-45E2-B885-9757E2CA610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892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DCA16-FD79-45E2-B885-9757E2CA610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41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1DCA16-FD79-45E2-B885-9757E2CA610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707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GCTD FY20-21 STA/SGR PROJECTS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324600"/>
            <a:ext cx="457200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2DEF104-FCEA-451E-997B-EB9A04B2ED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4" descr="\\Mainsrv2\public\GCT LOGO and Templates\LOGOS\LOGO\FULL COLOR\PNG\2-inch\GCTD Logo Horizontal RGB 2-inch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57200"/>
            <a:ext cx="1828800" cy="477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505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GCTD FY20-21 STA/SGR PROJECTS</a:t>
            </a:r>
          </a:p>
          <a:p>
            <a:endParaRPr lang="en-US" dirty="0"/>
          </a:p>
        </p:txBody>
      </p:sp>
      <p:pic>
        <p:nvPicPr>
          <p:cNvPr id="7" name="Picture 4" descr="\\Mainsrv2\public\GCT LOGO and Templates\LOGOS\LOGO\FULL COLOR\PNG\2-inch\GCTD Logo Horizontal RGB 2-inch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25" y="419100"/>
            <a:ext cx="1828800" cy="477838"/>
          </a:xfrm>
          <a:prstGeom prst="rect">
            <a:avLst/>
          </a:prstGeom>
          <a:noFill/>
        </p:spPr>
      </p:pic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EEE69621-3D58-4BDA-A356-2A21F3EF606F}"/>
              </a:ext>
            </a:extLst>
          </p:cNvPr>
          <p:cNvSpPr txBox="1">
            <a:spLocks/>
          </p:cNvSpPr>
          <p:nvPr userDrawn="1"/>
        </p:nvSpPr>
        <p:spPr>
          <a:xfrm>
            <a:off x="3124200" y="6356350"/>
            <a:ext cx="34290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entury Gothic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4290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EF104-FCEA-451E-997B-EB9A04B2E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334000" cy="1143000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52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EF104-FCEA-451E-997B-EB9A04B2ED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\\Mainsrv2\public\GCT LOGO and Templates\LOGOS\LOGO\FULL COLOR\PNG\2-inch\GCTD Logo Horizontal RGB 2-inch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25" y="419100"/>
            <a:ext cx="1828800" cy="477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35284" y="6356349"/>
            <a:ext cx="3494116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EF104-FCEA-451E-997B-EB9A04B2ED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\\Mainsrv2\public\GCT LOGO and Templates\LOGOS\LOGO\FULL COLOR\PNG\2-inch\GCTD Logo Horizontal RGB 2-inch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25" y="419100"/>
            <a:ext cx="1828800" cy="477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2DEF104-FCEA-451E-997B-EB9A04B2EDD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4" descr="\\Mainsrv2\public\GCT LOGO and Templates\LOGOS\LOGO\FULL COLOR\PNG\2-inch\GCTD Logo Horizontal RGB 2-inch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25" y="419100"/>
            <a:ext cx="1828800" cy="4778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328B13-07F0-40DB-A99D-32EC291AC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3993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428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\\mainsrv2\Users\ctorres\interior slide a4.pn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76200"/>
            <a:ext cx="9144000" cy="7065819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712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mainsrv2\Users\ctorres\interior slide a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43000" y="0"/>
            <a:ext cx="10363200" cy="792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47433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\\Mainsrv2\public\GCT LOGO and Templates\LOGOS\LOGO\FULL COLOR\PNG\2-inch\GCTD Logo Horizontal RGB 2-in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199" y="457200"/>
            <a:ext cx="2333085" cy="609600"/>
          </a:xfrm>
          <a:prstGeom prst="rect">
            <a:avLst/>
          </a:prstGeom>
          <a:noFill/>
        </p:spPr>
      </p:pic>
      <p:pic>
        <p:nvPicPr>
          <p:cNvPr id="4098" name="Picture 2" descr="160615 cali 0217">
            <a:extLst>
              <a:ext uri="{FF2B5EF4-FFF2-40B4-BE49-F238E27FC236}">
                <a16:creationId xmlns:a16="http://schemas.microsoft.com/office/drawing/2014/main" id="{7CF5CAE7-FDA6-48C9-8F09-5AD0F579C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9858"/>
            <a:ext cx="49123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160616 cali 0393">
            <a:extLst>
              <a:ext uri="{FF2B5EF4-FFF2-40B4-BE49-F238E27FC236}">
                <a16:creationId xmlns:a16="http://schemas.microsoft.com/office/drawing/2014/main" id="{D71533C9-F25E-4A89-9438-F9F7B1E6B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659" y="3589858"/>
            <a:ext cx="491234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F28868-50D0-44CD-8452-BDF8A17E2641}"/>
              </a:ext>
            </a:extLst>
          </p:cNvPr>
          <p:cNvSpPr/>
          <p:nvPr/>
        </p:nvSpPr>
        <p:spPr>
          <a:xfrm flipV="1">
            <a:off x="0" y="3589857"/>
            <a:ext cx="9144000" cy="45719"/>
          </a:xfrm>
          <a:prstGeom prst="rect">
            <a:avLst/>
          </a:prstGeom>
          <a:solidFill>
            <a:srgbClr val="70BA44"/>
          </a:solidFill>
          <a:ln>
            <a:solidFill>
              <a:srgbClr val="70BA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828800"/>
            <a:ext cx="8686800" cy="2286000"/>
          </a:xfrm>
          <a:prstGeom prst="rect">
            <a:avLst/>
          </a:prstGeom>
        </p:spPr>
        <p:txBody>
          <a:bodyPr/>
          <a:lstStyle/>
          <a:p>
            <a:r>
              <a:rPr lang="en-US" sz="1600" b="0" dirty="0">
                <a:solidFill>
                  <a:srgbClr val="70BA44"/>
                </a:solidFill>
                <a:latin typeface="Century Gothic" pitchFamily="34" charset="0"/>
              </a:rPr>
              <a:t>Gold Coast transit District</a:t>
            </a:r>
            <a:br>
              <a:rPr lang="en-US" sz="2900" dirty="0">
                <a:solidFill>
                  <a:srgbClr val="70BA44"/>
                </a:solidFill>
                <a:latin typeface="Century Gothic" pitchFamily="34" charset="0"/>
              </a:rPr>
            </a:br>
            <a:r>
              <a:rPr lang="en-US" sz="3200" dirty="0">
                <a:solidFill>
                  <a:srgbClr val="70BA44"/>
                </a:solidFill>
                <a:latin typeface="Century Gothic" pitchFamily="34" charset="0"/>
              </a:rPr>
              <a:t>FY21-22 </a:t>
            </a:r>
            <a:r>
              <a:rPr lang="en-US" sz="3200" dirty="0">
                <a:solidFill>
                  <a:srgbClr val="70BA44"/>
                </a:solidFill>
              </a:rPr>
              <a:t>state TRANSIT ASSISTANCE (STA)/state of good repair (SGR)</a:t>
            </a:r>
            <a:br>
              <a:rPr lang="en-US" sz="3200" dirty="0">
                <a:solidFill>
                  <a:srgbClr val="70BA44"/>
                </a:solidFill>
                <a:latin typeface="Century Gothic" pitchFamily="34" charset="0"/>
              </a:rPr>
            </a:br>
            <a:r>
              <a:rPr lang="en-US" sz="3200" b="0" dirty="0">
                <a:solidFill>
                  <a:srgbClr val="70BA44"/>
                </a:solidFill>
                <a:latin typeface="Century Gothic" pitchFamily="34" charset="0"/>
              </a:rPr>
              <a:t>September 1, 2021</a:t>
            </a:r>
            <a:br>
              <a:rPr lang="en-US" sz="3200" dirty="0">
                <a:solidFill>
                  <a:srgbClr val="70BA44"/>
                </a:solidFill>
                <a:latin typeface="Century Gothic" pitchFamily="34" charset="0"/>
              </a:rPr>
            </a:br>
            <a:r>
              <a:rPr lang="en-US" sz="3200" cap="none" dirty="0">
                <a:solidFill>
                  <a:srgbClr val="70BA44"/>
                </a:solidFill>
                <a:latin typeface="Century Gothic" pitchFamily="34" charset="0"/>
              </a:rPr>
              <a:t> </a:t>
            </a:r>
            <a:endParaRPr lang="en-US" sz="2800" cap="none" dirty="0">
              <a:solidFill>
                <a:srgbClr val="70BA44"/>
              </a:solidFill>
              <a:latin typeface="Century Gothic" pitchFamily="34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F5E98-6C4F-462D-852E-C1946F462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EF104-FCEA-451E-997B-EB9A04B2EDD2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0A4023CD-BF6D-468D-8370-53EED265A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198" y="187099"/>
            <a:ext cx="8648700" cy="5749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FY21-22 STA/SGR FUNDING 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543DBEE-5ED5-42A9-BB97-ABD2E94FC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50" y="3745638"/>
            <a:ext cx="8648700" cy="147444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STA FY21-22: $300,300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SGR FY21-22:  $46,014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227232-03AC-42C1-91B9-1BC7B909FB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167809"/>
            <a:ext cx="2647950" cy="2590800"/>
          </a:xfrm>
          <a:prstGeom prst="rect">
            <a:avLst/>
          </a:prstGeom>
        </p:spPr>
      </p:pic>
      <p:pic>
        <p:nvPicPr>
          <p:cNvPr id="5" name="Picture 4" descr="\\Mainsrv2\public\GCT LOGO and Templates\LOGOS\LOGO\FULL COLOR\PNG\2-inch\GCTD Logo Horizontal RGB 2-inch.png">
            <a:extLst>
              <a:ext uri="{FF2B5EF4-FFF2-40B4-BE49-F238E27FC236}">
                <a16:creationId xmlns:a16="http://schemas.microsoft.com/office/drawing/2014/main" id="{94AF962C-D69D-4793-9448-CB67BFA4F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199" y="457200"/>
            <a:ext cx="2333085" cy="609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748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0A4023CD-BF6D-468D-8370-53EED265A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84" y="1349472"/>
            <a:ext cx="8648700" cy="5761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NINE (9) REPLACEMENT CNG BUSES</a:t>
            </a:r>
            <a:endParaRPr lang="en-US" sz="22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B9A377-2564-4E2A-B778-1E0006FBC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384683"/>
            <a:ext cx="4605281" cy="2533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AE8E8C-8BF9-439E-B2BD-3FF6C636A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00" y="3276600"/>
            <a:ext cx="3610217" cy="2677043"/>
          </a:xfrm>
          <a:prstGeom prst="rect">
            <a:avLst/>
          </a:prstGeom>
        </p:spPr>
      </p:pic>
      <p:pic>
        <p:nvPicPr>
          <p:cNvPr id="3" name="Picture 2" descr="\\Mainsrv2\public\GCT LOGO and Templates\LOGOS\LOGO\FULL COLOR\PNG\2-inch\GCTD Logo Horizontal RGB 2-inch.png">
            <a:extLst>
              <a:ext uri="{FF2B5EF4-FFF2-40B4-BE49-F238E27FC236}">
                <a16:creationId xmlns:a16="http://schemas.microsoft.com/office/drawing/2014/main" id="{20BAABB0-E71E-43FA-B066-1EADECD86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199" y="457200"/>
            <a:ext cx="2333085" cy="609600"/>
          </a:xfrm>
          <a:prstGeom prst="rect">
            <a:avLst/>
          </a:prstGeom>
          <a:noFill/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id="{541FF637-38EB-46BB-9CAC-7E4A29B99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1" y="245791"/>
            <a:ext cx="8648700" cy="57490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FY21-22 STA/SGR PROJECTS</a:t>
            </a:r>
          </a:p>
        </p:txBody>
      </p:sp>
    </p:spTree>
    <p:extLst>
      <p:ext uri="{BB962C8B-B14F-4D97-AF65-F5344CB8AC3E}">
        <p14:creationId xmlns:p14="http://schemas.microsoft.com/office/powerpoint/2010/main" val="2033178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0A4023CD-BF6D-468D-8370-53EED265AF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887" y="1219200"/>
            <a:ext cx="8648700" cy="1128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PROJECT COST (ESTIMATED):</a:t>
            </a:r>
            <a:endParaRPr lang="en-US" sz="22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189C1B93-BF10-4482-9EEC-452EFD2E0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906" y="2895600"/>
            <a:ext cx="8648700" cy="5761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Century Gothic" pitchFamily="34" charset="0"/>
              </a:rPr>
              <a:t>NINE (9) REPLACEMENT CNG BUSES		  $5,400,000</a:t>
            </a:r>
          </a:p>
        </p:txBody>
      </p:sp>
      <p:pic>
        <p:nvPicPr>
          <p:cNvPr id="9" name="Picture 8" descr="\\Mainsrv2\public\GCT LOGO and Templates\LOGOS\LOGO\FULL COLOR\PNG\2-inch\GCTD Logo Horizontal RGB 2-inch.png">
            <a:extLst>
              <a:ext uri="{FF2B5EF4-FFF2-40B4-BE49-F238E27FC236}">
                <a16:creationId xmlns:a16="http://schemas.microsoft.com/office/drawing/2014/main" id="{847FF819-B0B4-49CD-BEF8-13AE15474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199" y="457200"/>
            <a:ext cx="2333085" cy="609600"/>
          </a:xfrm>
          <a:prstGeom prst="rect">
            <a:avLst/>
          </a:prstGeom>
          <a:noFill/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4B1162FA-F18A-4F88-B58D-22E4488C5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683" y="197550"/>
            <a:ext cx="8648700" cy="11288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Century Gothic" pitchFamily="34" charset="0"/>
              </a:rPr>
              <a:t>FY21-22 STA/SGR PROJECT</a:t>
            </a:r>
          </a:p>
          <a:p>
            <a:pPr>
              <a:lnSpc>
                <a:spcPct val="150000"/>
              </a:lnSpc>
            </a:pPr>
            <a:endParaRPr lang="en-US" sz="2400" b="1" dirty="0">
              <a:solidFill>
                <a:schemeClr val="accent3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7E99A12C-18E6-4326-AE96-118EABF70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4019221"/>
            <a:ext cx="8648700" cy="4349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FF0000"/>
                </a:solidFill>
                <a:latin typeface="Century Gothic" pitchFamily="34" charset="0"/>
              </a:rPr>
              <a:t>Note - STA/SGR </a:t>
            </a:r>
            <a:r>
              <a:rPr lang="en-US" sz="1700" dirty="0">
                <a:solidFill>
                  <a:srgbClr val="FF0000"/>
                </a:solidFill>
                <a:latin typeface="Century Gothic" pitchFamily="34" charset="0"/>
              </a:rPr>
              <a:t>funds</a:t>
            </a:r>
            <a:r>
              <a:rPr lang="en-US" sz="1600" dirty="0">
                <a:solidFill>
                  <a:srgbClr val="FF0000"/>
                </a:solidFill>
                <a:latin typeface="Century Gothic" pitchFamily="34" charset="0"/>
              </a:rPr>
              <a:t> will be used to fulfill our local match to Federal grants. </a:t>
            </a:r>
          </a:p>
        </p:txBody>
      </p:sp>
    </p:spTree>
    <p:extLst>
      <p:ext uri="{BB962C8B-B14F-4D97-AF65-F5344CB8AC3E}">
        <p14:creationId xmlns:p14="http://schemas.microsoft.com/office/powerpoint/2010/main" val="43532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2400" y="2362200"/>
            <a:ext cx="8229600" cy="1143000"/>
          </a:xfrm>
        </p:spPr>
        <p:txBody>
          <a:bodyPr/>
          <a:lstStyle/>
          <a:p>
            <a:r>
              <a:rPr lang="en-US" b="1" dirty="0"/>
              <a:t>Questions?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35211</TotalTime>
  <Words>100</Words>
  <Application>Microsoft Office PowerPoint</Application>
  <PresentationFormat>On-screen Show (4:3)</PresentationFormat>
  <Paragraphs>17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Office Theme</vt:lpstr>
      <vt:lpstr>2_Custom Design</vt:lpstr>
      <vt:lpstr>Gold Coast transit District FY21-22 state TRANSIT ASSISTANCE (STA)/state of good repair (SGR) September 1, 2021  </vt:lpstr>
      <vt:lpstr>PowerPoint Presentation</vt:lpstr>
      <vt:lpstr>PowerPoint Presentation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Salary Survey GCTD 2015</dc:title>
  <dc:creator>dwilliams</dc:creator>
  <cp:lastModifiedBy>Dawn Perkins</cp:lastModifiedBy>
  <cp:revision>1302</cp:revision>
  <cp:lastPrinted>2021-08-16T20:08:46Z</cp:lastPrinted>
  <dcterms:created xsi:type="dcterms:W3CDTF">2015-05-05T17:04:40Z</dcterms:created>
  <dcterms:modified xsi:type="dcterms:W3CDTF">2021-08-31T21:26:51Z</dcterms:modified>
</cp:coreProperties>
</file>